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7" r:id="rId3"/>
    <p:sldId id="260" r:id="rId4"/>
    <p:sldId id="263" r:id="rId5"/>
    <p:sldId id="261" r:id="rId6"/>
    <p:sldId id="264" r:id="rId7"/>
    <p:sldId id="266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B3"/>
    <a:srgbClr val="0A04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902F1-F22D-467A-96C9-ED22B71DFF23}" type="datetimeFigureOut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A7523-F8E7-42FD-A604-AFF0263F80E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2464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A7523-F8E7-42FD-A604-AFF0263F80E3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2490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bg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2751" y="2287737"/>
            <a:ext cx="7340600" cy="815975"/>
          </a:xfrm>
          <a:prstGeom prst="rect">
            <a:avLst/>
          </a:prstGeom>
        </p:spPr>
        <p:txBody>
          <a:bodyPr/>
          <a:lstStyle>
            <a:lvl1pPr algn="l">
              <a:lnSpc>
                <a:spcPct val="75000"/>
              </a:lnSpc>
              <a:defRPr sz="5400" i="0">
                <a:latin typeface="Arial" charset="0"/>
                <a:ea typeface="Arial Unicode MS" pitchFamily="50" charset="-127"/>
                <a:cs typeface="Arial Unicode MS" pitchFamily="50" charset="-127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  <a:ea typeface="Arial Unicode MS" pitchFamily="50" charset="-127"/>
                <a:cs typeface="Arial Unicode MS" pitchFamily="50" charset="-127"/>
              </a:rPr>
              <a:t>PowerPoint Template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00113" y="1844824"/>
            <a:ext cx="5748338" cy="6492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800">
                <a:noFill/>
                <a:latin typeface="Arial" charset="0"/>
                <a:ea typeface="Arial Unicode MS" pitchFamily="50" charset="-127"/>
                <a:cs typeface="Arial Unicode MS" pitchFamily="50" charset="-127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Arial" charset="0"/>
                <a:ea typeface="Arial Unicode MS" pitchFamily="50" charset="-127"/>
                <a:cs typeface="Arial Unicode MS" pitchFamily="50" charset="-127"/>
              </a:rPr>
              <a:t>BINCHAEDESIGN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C46D-5DAC-4A9D-8F56-7ECF67EE0C84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AA5D-DE1A-454C-9DB1-F4B4F3C3F48D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목차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F575F-1390-4F8D-B51C-1491AE007504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6E25-6A3A-4E89-AB8B-53DF2EF20DB9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90137-D757-4370-AC84-1473CD631D35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E26B-DAE4-40CA-B249-3DFB3528439D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A8F09-6746-48A4-933E-3F5891B7871D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7956376" y="116632"/>
            <a:ext cx="936104" cy="360040"/>
          </a:xfrm>
          <a:prstGeom prst="rect">
            <a:avLst/>
          </a:prstGeom>
          <a:solidFill>
            <a:srgbClr val="0A0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1FC2-F7E0-4E4A-874B-E939BBDCB81E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AD90B-9479-440B-8CA5-9A6829D48B00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본문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376" y="0"/>
            <a:ext cx="9139247" cy="6858000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78180"/>
            <a:ext cx="8229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3F27-737F-43C9-B1DA-17DFD11C2E42}" type="datetime1">
              <a:rPr lang="ko-KR" altLang="en-US" smtClean="0"/>
              <a:t>2015-10-13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511F8-81AE-4770-8276-FEACF52C27C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ext Box 84"/>
          <p:cNvSpPr txBox="1">
            <a:spLocks noChangeArrowheads="1"/>
          </p:cNvSpPr>
          <p:nvPr userDrawn="1"/>
        </p:nvSpPr>
        <p:spPr bwMode="auto">
          <a:xfrm>
            <a:off x="7524750" y="71438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latinLnBrk="0" hangingPunct="0"/>
            <a:r>
              <a:rPr kumimoji="0" lang="en-US" altLang="ko-KR" sz="2400" b="1" i="0" dirty="0">
                <a:solidFill>
                  <a:schemeClr val="bg1"/>
                </a:solidFill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57575" y="2564903"/>
            <a:ext cx="6428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>
                <a:solidFill>
                  <a:srgbClr val="002060"/>
                </a:solidFill>
              </a:rPr>
              <a:t>주간 부동산 </a:t>
            </a:r>
            <a:r>
              <a:rPr lang="en-US" altLang="ko-KR" sz="4800" b="1" dirty="0" smtClean="0">
                <a:solidFill>
                  <a:srgbClr val="002060"/>
                </a:solidFill>
              </a:rPr>
              <a:t>NEWS Ⅴ</a:t>
            </a:r>
            <a:endParaRPr lang="ko-KR" altLang="en-US" sz="4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5467110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2015. </a:t>
            </a:r>
            <a:r>
              <a:rPr lang="en-US" altLang="ko-KR" b="1" dirty="0" smtClean="0"/>
              <a:t>10. </a:t>
            </a:r>
            <a:r>
              <a:rPr lang="en-US" altLang="ko-KR" b="1" smtClean="0"/>
              <a:t>14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수</a:t>
            </a:r>
            <a:r>
              <a:rPr lang="en-US" altLang="ko-KR" b="1" dirty="0" smtClean="0"/>
              <a:t>)</a:t>
            </a:r>
          </a:p>
          <a:p>
            <a:r>
              <a:rPr lang="ko-KR" altLang="en-US" b="1" dirty="0" smtClean="0"/>
              <a:t>대구대학교 행정대학 부동산학과</a:t>
            </a:r>
            <a:endParaRPr lang="en-US" altLang="ko-KR" b="1" dirty="0" smtClean="0"/>
          </a:p>
          <a:p>
            <a:r>
              <a:rPr lang="ko-KR" altLang="en-US" b="1" dirty="0" smtClean="0"/>
              <a:t>지도교수      조    만    현 </a:t>
            </a:r>
            <a:endParaRPr lang="ko-KR" alt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57575" y="3438097"/>
            <a:ext cx="6166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solidFill>
                  <a:srgbClr val="002060"/>
                </a:solidFill>
              </a:rPr>
              <a:t>-</a:t>
            </a:r>
            <a:r>
              <a:rPr lang="ko-KR" altLang="en-US" sz="3200" dirty="0" smtClean="0">
                <a:solidFill>
                  <a:srgbClr val="002060"/>
                </a:solidFill>
              </a:rPr>
              <a:t>하반기 부동산시장 전망</a:t>
            </a:r>
            <a:endParaRPr lang="ko-KR" alt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115616" y="162880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/>
              <a:t>전세는 없고 집값 오르고 </a:t>
            </a:r>
            <a:r>
              <a:rPr lang="en-US" altLang="ko-KR" b="1" dirty="0"/>
              <a:t>… “</a:t>
            </a:r>
            <a:r>
              <a:rPr lang="ko-KR" altLang="en-US" b="1" dirty="0"/>
              <a:t>속도 빠른 재건축</a:t>
            </a:r>
            <a:r>
              <a:rPr lang="en-US" altLang="ko-KR" b="1" dirty="0"/>
              <a:t>·</a:t>
            </a:r>
            <a:r>
              <a:rPr lang="ko-KR" altLang="en-US" b="1" dirty="0"/>
              <a:t>재개발 관심 둘 만”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68553488" descr="EMB000012bc06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348880"/>
            <a:ext cx="5241925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187624" y="5066600"/>
            <a:ext cx="6840760" cy="102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err="1"/>
              <a:t>롯데건설이</a:t>
            </a:r>
            <a:r>
              <a:rPr lang="ko-KR" altLang="en-US" sz="1400" dirty="0"/>
              <a:t> 지난주 서울 전농동에서 분양한 </a:t>
            </a:r>
            <a:r>
              <a:rPr lang="ko-KR" altLang="en-US" sz="1400" dirty="0" err="1"/>
              <a:t>롯데캐슬</a:t>
            </a:r>
            <a:r>
              <a:rPr lang="ko-KR" altLang="en-US" sz="1400" dirty="0"/>
              <a:t> </a:t>
            </a:r>
            <a:r>
              <a:rPr lang="ko-KR" altLang="en-US" sz="1400" dirty="0" err="1"/>
              <a:t>노블레스</a:t>
            </a:r>
            <a:r>
              <a:rPr lang="ko-KR" altLang="en-US" sz="1400" dirty="0"/>
              <a:t> 아파트 견본주택을 찾은 수요자들이 상담을 받고 있다</a:t>
            </a:r>
            <a:r>
              <a:rPr lang="en-US" altLang="ko-KR" sz="1400" dirty="0"/>
              <a:t>. </a:t>
            </a:r>
            <a:r>
              <a:rPr lang="ko-KR" altLang="en-US" sz="1400" b="1" dirty="0"/>
              <a:t>이 아파트는 </a:t>
            </a:r>
            <a:r>
              <a:rPr lang="en-US" altLang="ko-KR" sz="1400" b="1" dirty="0"/>
              <a:t>23</a:t>
            </a:r>
            <a:r>
              <a:rPr lang="ko-KR" altLang="en-US" sz="1400" b="1" dirty="0"/>
              <a:t>일 청약 </a:t>
            </a:r>
            <a:r>
              <a:rPr lang="en-US" altLang="ko-KR" sz="1400" b="1" dirty="0"/>
              <a:t>1</a:t>
            </a:r>
            <a:r>
              <a:rPr lang="ko-KR" altLang="en-US" sz="1400" b="1" dirty="0"/>
              <a:t>순위에서 최고 </a:t>
            </a:r>
            <a:r>
              <a:rPr lang="en-US" altLang="ko-KR" sz="1400" b="1" dirty="0"/>
              <a:t>33.6</a:t>
            </a:r>
            <a:r>
              <a:rPr lang="ko-KR" altLang="en-US" sz="1400" b="1" dirty="0"/>
              <a:t>대 </a:t>
            </a:r>
            <a:r>
              <a:rPr lang="en-US" altLang="ko-KR" sz="1400" b="1" dirty="0"/>
              <a:t>1</a:t>
            </a:r>
            <a:r>
              <a:rPr lang="ko-KR" altLang="en-US" sz="1400" b="1" dirty="0"/>
              <a:t>의 경쟁률을 기록했다</a:t>
            </a:r>
            <a:r>
              <a:rPr lang="en-US" altLang="ko-KR" sz="1400" b="1" dirty="0"/>
              <a:t>. </a:t>
            </a:r>
            <a:r>
              <a:rPr lang="ko-KR" altLang="en-US" sz="1400" dirty="0"/>
              <a:t>추석 이후에도 분양시장은 열기가 이어질 것으로 전망된다</a:t>
            </a:r>
            <a:r>
              <a:rPr lang="en-US" altLang="ko-KR" sz="1400" dirty="0"/>
              <a:t>. </a:t>
            </a:r>
            <a:endParaRPr lang="ko-KR" altLang="en-US" sz="140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884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10444"/>
            <a:ext cx="2581275" cy="49149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275856" y="1412776"/>
            <a:ext cx="5798382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 smtClean="0"/>
              <a:t>부동산시장의 주택거래량 사상 최고치 기록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집값도 상승기조 유지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 smtClean="0"/>
              <a:t>신규 </a:t>
            </a:r>
            <a:r>
              <a:rPr lang="ko-KR" altLang="en-US" sz="1400" dirty="0"/>
              <a:t>분양 아파트 청약 경쟁률은 최고 수천 대 </a:t>
            </a:r>
            <a:r>
              <a:rPr lang="en-US" altLang="ko-KR" sz="1400" dirty="0" smtClean="0"/>
              <a:t>1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 smtClean="0"/>
              <a:t>전문기관과 </a:t>
            </a:r>
            <a:r>
              <a:rPr lang="ko-KR" altLang="en-US" sz="1400" dirty="0"/>
              <a:t>부동산 전문가는 </a:t>
            </a:r>
            <a:r>
              <a:rPr lang="ko-KR" altLang="en-US" sz="1400" dirty="0" smtClean="0"/>
              <a:t>하반기에도 분위기 유지 전망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 smtClean="0"/>
              <a:t>과다한 가계대출이 부담으로 작용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/>
              <a:t>경기가 위축되거나 금리가 상승세로 돌아서면 부동산시장은 </a:t>
            </a:r>
            <a:r>
              <a:rPr lang="ko-KR" altLang="en-US" sz="1400" dirty="0" smtClean="0"/>
              <a:t>타격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1400" dirty="0" smtClean="0"/>
              <a:t>지방 </a:t>
            </a:r>
            <a:r>
              <a:rPr lang="ko-KR" altLang="en-US" sz="1400" dirty="0"/>
              <a:t>일부 지역에선 공급 과잉 우려도 </a:t>
            </a:r>
            <a:r>
              <a:rPr lang="ko-KR" altLang="en-US" sz="1400" dirty="0" smtClean="0"/>
              <a:t>발생</a:t>
            </a:r>
            <a:endParaRPr lang="en-US" altLang="ko-KR" sz="1400" dirty="0" smtClean="0"/>
          </a:p>
        </p:txBody>
      </p:sp>
      <p:pic>
        <p:nvPicPr>
          <p:cNvPr id="7" name="_x215982840" descr="EMB0000067c142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046" y="3843486"/>
            <a:ext cx="2381250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33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83568" y="1988840"/>
            <a:ext cx="784887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/>
              <a:t>올해 주택 거래가 늘어난 건 무엇보다 최근 몇 년째 이어지고 있는 </a:t>
            </a:r>
            <a:r>
              <a:rPr lang="ko-KR" altLang="en-US" sz="1400" dirty="0" err="1"/>
              <a:t>전세난</a:t>
            </a:r>
            <a:r>
              <a:rPr lang="ko-KR" altLang="en-US" sz="1400" dirty="0"/>
              <a:t> 때문이다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전셋값이 </a:t>
            </a:r>
            <a:r>
              <a:rPr lang="ko-KR" altLang="en-US" sz="1400" dirty="0"/>
              <a:t>뜀박질을 하자 전세에서 매매로 돌아선 세입자가 늘고 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이러한 </a:t>
            </a:r>
            <a:r>
              <a:rPr lang="ko-KR" altLang="en-US" sz="1400" dirty="0" err="1" smtClean="0"/>
              <a:t>전세난은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그 동안 </a:t>
            </a:r>
            <a:r>
              <a:rPr lang="ko-KR" altLang="en-US" sz="1400" dirty="0"/>
              <a:t>주택시장에선 비주류였던 </a:t>
            </a:r>
            <a:r>
              <a:rPr lang="en-US" altLang="ko-KR" sz="1400" dirty="0"/>
              <a:t>20·30</a:t>
            </a:r>
            <a:r>
              <a:rPr lang="ko-KR" altLang="en-US" sz="1400" dirty="0"/>
              <a:t>대 젊은 층을 주류로 만들었다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한국개발연구원</a:t>
            </a:r>
            <a:r>
              <a:rPr lang="en-US" altLang="ko-KR" sz="1400" dirty="0"/>
              <a:t>(KDI)</a:t>
            </a:r>
            <a:r>
              <a:rPr lang="ko-KR" altLang="en-US" sz="1400" dirty="0"/>
              <a:t>이 내놓은 ‘</a:t>
            </a:r>
            <a:r>
              <a:rPr lang="en-US" altLang="ko-KR" sz="1400" dirty="0"/>
              <a:t>2015</a:t>
            </a:r>
            <a:r>
              <a:rPr lang="ko-KR" altLang="en-US" sz="1400" dirty="0"/>
              <a:t>년 </a:t>
            </a:r>
            <a:r>
              <a:rPr lang="en-US" altLang="ko-KR" sz="1400" dirty="0"/>
              <a:t>2</a:t>
            </a:r>
            <a:r>
              <a:rPr lang="ko-KR" altLang="en-US" sz="1400" dirty="0"/>
              <a:t>분기 부동산시장 동향 분석’에 따르면 올 상반기 </a:t>
            </a:r>
            <a:r>
              <a:rPr lang="en-US" altLang="ko-KR" sz="1400" dirty="0"/>
              <a:t>30</a:t>
            </a:r>
            <a:r>
              <a:rPr lang="ko-KR" altLang="en-US" sz="1400" dirty="0"/>
              <a:t>대 이하 주택 매수자 비중은 </a:t>
            </a:r>
            <a:r>
              <a:rPr lang="en-US" altLang="ko-KR" sz="1400" dirty="0"/>
              <a:t>25.5%</a:t>
            </a:r>
            <a:r>
              <a:rPr lang="ko-KR" altLang="en-US" sz="1400" dirty="0"/>
              <a:t>로 지난해 하반기보다 </a:t>
            </a:r>
            <a:r>
              <a:rPr lang="en-US" altLang="ko-KR" sz="1400" dirty="0"/>
              <a:t>2.4%</a:t>
            </a:r>
            <a:r>
              <a:rPr lang="ko-KR" altLang="en-US" sz="1400" dirty="0"/>
              <a:t>포인트 증가했다</a:t>
            </a:r>
            <a:r>
              <a:rPr lang="en-US" altLang="ko-KR" sz="1400" dirty="0"/>
              <a:t>. </a:t>
            </a:r>
            <a:r>
              <a:rPr lang="ko-KR" altLang="en-US" sz="1400" dirty="0"/>
              <a:t>반면 나머지 </a:t>
            </a:r>
            <a:r>
              <a:rPr lang="en-US" altLang="ko-KR" sz="1400" dirty="0"/>
              <a:t>40</a:t>
            </a:r>
            <a:r>
              <a:rPr lang="ko-KR" altLang="en-US" sz="1400" dirty="0"/>
              <a:t>대와 </a:t>
            </a:r>
            <a:r>
              <a:rPr lang="en-US" altLang="ko-KR" sz="1400" dirty="0"/>
              <a:t>50·60</a:t>
            </a:r>
            <a:r>
              <a:rPr lang="ko-KR" altLang="en-US" sz="1400" dirty="0"/>
              <a:t>대 이상의 주택 매수자 비중은 모두 줄었다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전셋값은 </a:t>
            </a:r>
            <a:r>
              <a:rPr lang="ko-KR" altLang="en-US" sz="1400" dirty="0"/>
              <a:t>오르고 저금리의 영향으로 전세가 월세로 빠르게 바뀌면서 주거 불안이 가중됐기 때문이다</a:t>
            </a:r>
            <a:r>
              <a:rPr lang="en-US" altLang="ko-KR" sz="1400" dirty="0"/>
              <a:t>. </a:t>
            </a:r>
            <a:r>
              <a:rPr lang="ko-KR" altLang="en-US" sz="1400" dirty="0"/>
              <a:t>국토교통부에 따르면 지난달 월세 거래량은 </a:t>
            </a:r>
            <a:r>
              <a:rPr lang="en-US" altLang="ko-KR" sz="1400" dirty="0"/>
              <a:t>5</a:t>
            </a:r>
            <a:r>
              <a:rPr lang="ko-KR" altLang="en-US" sz="1400" dirty="0"/>
              <a:t>만</a:t>
            </a:r>
            <a:r>
              <a:rPr lang="en-US" altLang="ko-KR" sz="1400" dirty="0"/>
              <a:t>3427</a:t>
            </a:r>
            <a:r>
              <a:rPr lang="ko-KR" altLang="en-US" sz="1400" dirty="0"/>
              <a:t>건으로 전체 전</a:t>
            </a:r>
            <a:r>
              <a:rPr lang="en-US" altLang="ko-KR" sz="1400" dirty="0"/>
              <a:t>·</a:t>
            </a:r>
            <a:r>
              <a:rPr lang="ko-KR" altLang="en-US" sz="1400" dirty="0"/>
              <a:t>월세 거래량</a:t>
            </a:r>
            <a:r>
              <a:rPr lang="en-US" altLang="ko-KR" sz="1400" dirty="0"/>
              <a:t>(11</a:t>
            </a:r>
            <a:r>
              <a:rPr lang="ko-KR" altLang="en-US" sz="1400" dirty="0"/>
              <a:t>만</a:t>
            </a:r>
            <a:r>
              <a:rPr lang="en-US" altLang="ko-KR" sz="1400" dirty="0"/>
              <a:t>7280</a:t>
            </a:r>
            <a:r>
              <a:rPr lang="ko-KR" altLang="en-US" sz="1400" dirty="0"/>
              <a:t>건</a:t>
            </a:r>
            <a:r>
              <a:rPr lang="en-US" altLang="ko-KR" sz="1400" dirty="0"/>
              <a:t>)</a:t>
            </a:r>
            <a:r>
              <a:rPr lang="ko-KR" altLang="en-US" sz="1400" dirty="0"/>
              <a:t>의 </a:t>
            </a:r>
            <a:r>
              <a:rPr lang="en-US" altLang="ko-KR" sz="1400" dirty="0"/>
              <a:t>45.6%</a:t>
            </a:r>
            <a:r>
              <a:rPr lang="ko-KR" altLang="en-US" sz="1400" dirty="0"/>
              <a:t>에 달했다</a:t>
            </a:r>
            <a:r>
              <a:rPr lang="en-US" altLang="ko-KR" sz="1400" dirty="0"/>
              <a:t>. </a:t>
            </a:r>
            <a:r>
              <a:rPr lang="ko-KR" altLang="en-US" sz="1400" dirty="0"/>
              <a:t>사상 </a:t>
            </a:r>
            <a:r>
              <a:rPr lang="ko-KR" altLang="en-US" sz="1400" dirty="0" smtClean="0"/>
              <a:t>최고치다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전문가는 </a:t>
            </a:r>
            <a:r>
              <a:rPr lang="ko-KR" altLang="en-US" sz="1400" dirty="0"/>
              <a:t>추석 이후에도 이 같은 현상이 이어질 것으로 내다본다</a:t>
            </a:r>
            <a:r>
              <a:rPr lang="en-US" altLang="ko-KR" sz="1400" dirty="0"/>
              <a:t>. </a:t>
            </a:r>
            <a:r>
              <a:rPr lang="ko-KR" altLang="en-US" sz="1400" dirty="0"/>
              <a:t>젊은 층을 중심으로 전세에서 매매로 전환하는 수요가 늘면서 집값도 완만하게 오를 것으로 예상한다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다만 </a:t>
            </a:r>
            <a:r>
              <a:rPr lang="ko-KR" altLang="en-US" sz="1400" dirty="0"/>
              <a:t>오름폭은 크지 않을 것이라는 의견이 우세하다</a:t>
            </a:r>
            <a:r>
              <a:rPr lang="en-US" altLang="ko-KR" sz="1400" dirty="0"/>
              <a:t>. </a:t>
            </a:r>
            <a:r>
              <a:rPr lang="ko-KR" altLang="en-US" sz="1400" dirty="0"/>
              <a:t>경제 불안이 여전하고 금리 인상 등과 같은 변수가 있기 </a:t>
            </a:r>
            <a:r>
              <a:rPr lang="ko-KR" altLang="en-US" sz="1400" dirty="0" smtClean="0"/>
              <a:t>때문이다</a:t>
            </a:r>
            <a:r>
              <a:rPr lang="en-US" altLang="ko-KR" sz="1400" dirty="0" smtClean="0"/>
              <a:t>.</a:t>
            </a:r>
            <a:endParaRPr lang="en-US" altLang="ko-KR" sz="1400" dirty="0">
              <a:effectLst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683568" y="1556792"/>
            <a:ext cx="2520280" cy="4094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주택시장 부문</a:t>
            </a:r>
            <a:endParaRPr lang="en-US" altLang="ko-KR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73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83568" y="1988840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/>
              <a:t>신규 분양시장도 상반기의 열기가 이어질 것 같다</a:t>
            </a:r>
            <a:r>
              <a:rPr lang="en-US" altLang="ko-KR" sz="1400" dirty="0"/>
              <a:t>. </a:t>
            </a:r>
            <a:r>
              <a:rPr lang="ko-KR" altLang="en-US" sz="1400" dirty="0"/>
              <a:t>때마침 분양 물량도 대풍년이다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관련 </a:t>
            </a:r>
            <a:r>
              <a:rPr lang="ko-KR" altLang="en-US" sz="1400" dirty="0"/>
              <a:t>업계와 부동산</a:t>
            </a:r>
            <a:r>
              <a:rPr lang="en-US" altLang="ko-KR" sz="1400" dirty="0"/>
              <a:t>114</a:t>
            </a:r>
            <a:r>
              <a:rPr lang="ko-KR" altLang="en-US" sz="1400" dirty="0"/>
              <a:t>에 따르면 </a:t>
            </a:r>
            <a:r>
              <a:rPr lang="en-US" altLang="ko-KR" sz="1400" dirty="0" smtClean="0"/>
              <a:t>10</a:t>
            </a:r>
            <a:r>
              <a:rPr lang="ko-KR" altLang="en-US" sz="1400" dirty="0" err="1" smtClean="0"/>
              <a:t>월달부터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연말까지 전국에서 </a:t>
            </a:r>
            <a:r>
              <a:rPr lang="en-US" altLang="ko-KR" sz="1400" dirty="0"/>
              <a:t>13</a:t>
            </a:r>
            <a:r>
              <a:rPr lang="ko-KR" altLang="en-US" sz="1400" dirty="0"/>
              <a:t>만여 가구가 나온다</a:t>
            </a:r>
            <a:r>
              <a:rPr lang="en-US" altLang="ko-KR" sz="1400" dirty="0"/>
              <a:t>. </a:t>
            </a:r>
            <a:r>
              <a:rPr lang="ko-KR" altLang="en-US" sz="1400" dirty="0"/>
              <a:t>서울에선 지난해</a:t>
            </a:r>
            <a:r>
              <a:rPr lang="en-US" altLang="ko-KR" sz="1400" dirty="0"/>
              <a:t>(1</a:t>
            </a:r>
            <a:r>
              <a:rPr lang="ko-KR" altLang="en-US" sz="1400" dirty="0"/>
              <a:t>만</a:t>
            </a:r>
            <a:r>
              <a:rPr lang="en-US" altLang="ko-KR" sz="1400" dirty="0"/>
              <a:t>974</a:t>
            </a:r>
            <a:r>
              <a:rPr lang="ko-KR" altLang="en-US" sz="1400" dirty="0"/>
              <a:t>가구</a:t>
            </a:r>
            <a:r>
              <a:rPr lang="en-US" altLang="ko-KR" sz="1400" dirty="0"/>
              <a:t>)</a:t>
            </a:r>
            <a:r>
              <a:rPr lang="ko-KR" altLang="en-US" sz="1400" dirty="0"/>
              <a:t>의 세 배 수준인 </a:t>
            </a:r>
            <a:r>
              <a:rPr lang="en-US" altLang="ko-KR" sz="1400" dirty="0"/>
              <a:t>3</a:t>
            </a:r>
            <a:r>
              <a:rPr lang="ko-KR" altLang="en-US" sz="1400" dirty="0"/>
              <a:t>만여 가구가 나온다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분양 </a:t>
            </a:r>
            <a:r>
              <a:rPr lang="ko-KR" altLang="en-US" sz="1400" dirty="0"/>
              <a:t>열기가 달아오르자 주택 건설업체가 내년에 내놓으려던 물량까지 앞당기고 </a:t>
            </a:r>
            <a:r>
              <a:rPr lang="ko-KR" altLang="en-US" sz="1400" dirty="0" smtClean="0"/>
              <a:t>있어서다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최근 </a:t>
            </a:r>
            <a:r>
              <a:rPr lang="ko-KR" altLang="en-US" sz="1400" dirty="0"/>
              <a:t>대림산업이 서울 금호동에서 분양한 </a:t>
            </a:r>
            <a:r>
              <a:rPr lang="en-US" altLang="ko-KR" sz="1400" dirty="0"/>
              <a:t>e</a:t>
            </a:r>
            <a:r>
              <a:rPr lang="ko-KR" altLang="en-US" sz="1400" dirty="0" err="1"/>
              <a:t>편한세상</a:t>
            </a:r>
            <a:r>
              <a:rPr lang="ko-KR" altLang="en-US" sz="1400" dirty="0"/>
              <a:t> 신금호 아파트는 청약 </a:t>
            </a:r>
            <a:r>
              <a:rPr lang="en-US" altLang="ko-KR" sz="1400" dirty="0"/>
              <a:t>1</a:t>
            </a:r>
            <a:r>
              <a:rPr lang="ko-KR" altLang="en-US" sz="1400" dirty="0"/>
              <a:t>순위에서 평균 </a:t>
            </a:r>
            <a:r>
              <a:rPr lang="en-US" altLang="ko-KR" sz="1400" dirty="0"/>
              <a:t>26</a:t>
            </a:r>
            <a:r>
              <a:rPr lang="ko-KR" altLang="en-US" sz="1400" dirty="0"/>
              <a:t>대 </a:t>
            </a:r>
            <a:r>
              <a:rPr lang="en-US" altLang="ko-KR" sz="1400" dirty="0"/>
              <a:t>1</a:t>
            </a:r>
            <a:r>
              <a:rPr lang="ko-KR" altLang="en-US" sz="1400" dirty="0"/>
              <a:t>의 경쟁률을 기록했다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현대건설이 </a:t>
            </a:r>
            <a:r>
              <a:rPr lang="ko-KR" altLang="en-US" sz="1400" dirty="0"/>
              <a:t>대구에서 분양한 </a:t>
            </a:r>
            <a:r>
              <a:rPr lang="ko-KR" altLang="en-US" sz="1400" dirty="0" err="1"/>
              <a:t>힐스테이트</a:t>
            </a:r>
            <a:r>
              <a:rPr lang="ko-KR" altLang="en-US" sz="1400" dirty="0"/>
              <a:t> </a:t>
            </a:r>
            <a:r>
              <a:rPr lang="ko-KR" altLang="en-US" sz="1400" dirty="0" err="1"/>
              <a:t>황금동은</a:t>
            </a:r>
            <a:r>
              <a:rPr lang="ko-KR" altLang="en-US" sz="1400" dirty="0"/>
              <a:t> </a:t>
            </a:r>
            <a:r>
              <a:rPr lang="en-US" altLang="ko-KR" sz="1400" dirty="0"/>
              <a:t>197</a:t>
            </a:r>
            <a:r>
              <a:rPr lang="ko-KR" altLang="en-US" sz="1400" dirty="0"/>
              <a:t>가구 모집에 </a:t>
            </a:r>
            <a:r>
              <a:rPr lang="en-US" altLang="ko-KR" sz="1400" dirty="0"/>
              <a:t>12</a:t>
            </a:r>
            <a:r>
              <a:rPr lang="ko-KR" altLang="en-US" sz="1400" dirty="0"/>
              <a:t>만</a:t>
            </a:r>
            <a:r>
              <a:rPr lang="en-US" altLang="ko-KR" sz="1400" dirty="0"/>
              <a:t>2563</a:t>
            </a:r>
            <a:r>
              <a:rPr lang="ko-KR" altLang="en-US" sz="1400" dirty="0"/>
              <a:t>명이 몰려 평균 경쟁률이 </a:t>
            </a:r>
            <a:r>
              <a:rPr lang="en-US" altLang="ko-KR" sz="1400" dirty="0"/>
              <a:t>622</a:t>
            </a:r>
            <a:r>
              <a:rPr lang="ko-KR" altLang="en-US" sz="1400" dirty="0"/>
              <a:t>대 </a:t>
            </a:r>
            <a:r>
              <a:rPr lang="en-US" altLang="ko-KR" sz="1400" dirty="0"/>
              <a:t>1</a:t>
            </a:r>
            <a:r>
              <a:rPr lang="ko-KR" altLang="en-US" sz="1400" dirty="0"/>
              <a:t>이나 됐다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주택산업연구원 </a:t>
            </a:r>
            <a:r>
              <a:rPr lang="ko-KR" altLang="en-US" sz="1400" dirty="0"/>
              <a:t>김지은 책임연구원은 “청약 대기 수요가 여전히 풍부하고 인기 지역 물량이 많은 만큼 분양시장이 활기를 띨 것”이라며 “다만 지역별로 편차가 있을 것”이라고 말했다</a:t>
            </a:r>
            <a:r>
              <a:rPr lang="en-US" altLang="ko-KR" sz="1400" dirty="0"/>
              <a:t>.</a:t>
            </a:r>
            <a:endParaRPr lang="en-US" altLang="ko-KR" sz="1400" dirty="0">
              <a:effectLst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683568" y="1556792"/>
            <a:ext cx="2520280" cy="4094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분양시장 부문</a:t>
            </a:r>
            <a:endParaRPr lang="en-US" altLang="ko-KR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706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83568" y="1988840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/>
              <a:t>대표적인 투자시장인 재개발</a:t>
            </a:r>
            <a:r>
              <a:rPr lang="en-US" altLang="ko-KR" sz="1400" dirty="0"/>
              <a:t>·</a:t>
            </a:r>
            <a:r>
              <a:rPr lang="ko-KR" altLang="en-US" sz="1400" dirty="0"/>
              <a:t>재건축시장도 활황세를 이어 갈 전망이다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저금리 </a:t>
            </a:r>
            <a:r>
              <a:rPr lang="ko-KR" altLang="en-US" sz="1400" dirty="0"/>
              <a:t>기조가 이어지고 있는 데다</a:t>
            </a:r>
            <a:r>
              <a:rPr lang="en-US" altLang="ko-KR" sz="1400" dirty="0"/>
              <a:t>, </a:t>
            </a:r>
            <a:r>
              <a:rPr lang="ko-KR" altLang="en-US" sz="1400" dirty="0"/>
              <a:t>정부가 재개발</a:t>
            </a:r>
            <a:r>
              <a:rPr lang="en-US" altLang="ko-KR" sz="1400" dirty="0"/>
              <a:t>·</a:t>
            </a:r>
            <a:r>
              <a:rPr lang="ko-KR" altLang="en-US" sz="1400" dirty="0"/>
              <a:t>재건축 규제를 추가 완화키로 한 덕분이다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정부는 </a:t>
            </a:r>
            <a:r>
              <a:rPr lang="ko-KR" altLang="en-US" sz="1400" dirty="0"/>
              <a:t>조합 설립 때 주민 동의 요건을 완화할 방침이다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또 </a:t>
            </a:r>
            <a:r>
              <a:rPr lang="ko-KR" altLang="en-US" sz="1400" dirty="0"/>
              <a:t>기부채납</a:t>
            </a:r>
            <a:r>
              <a:rPr lang="en-US" altLang="ko-KR" sz="1400" dirty="0"/>
              <a:t>(</a:t>
            </a:r>
            <a:r>
              <a:rPr lang="ko-KR" altLang="en-US" sz="1400" dirty="0"/>
              <a:t>도로 등 공공시설용으로 부지를 무상 제공</a:t>
            </a:r>
            <a:r>
              <a:rPr lang="en-US" altLang="ko-KR" sz="1400" dirty="0"/>
              <a:t>) </a:t>
            </a:r>
            <a:r>
              <a:rPr lang="ko-KR" altLang="en-US" sz="1400" dirty="0"/>
              <a:t>일부를 현금으로 낼 수 있게 바꾸기로 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en-US" altLang="ko-KR" sz="1400" dirty="0" smtClean="0"/>
              <a:t>J&amp;K</a:t>
            </a:r>
            <a:r>
              <a:rPr lang="ko-KR" altLang="en-US" sz="1400" dirty="0"/>
              <a:t>도시정비 백준 사장은 “서울 </a:t>
            </a:r>
            <a:r>
              <a:rPr lang="ko-KR" altLang="en-US" sz="1400" dirty="0" err="1"/>
              <a:t>강북권은</a:t>
            </a:r>
            <a:r>
              <a:rPr lang="ko-KR" altLang="en-US" sz="1400" dirty="0"/>
              <a:t> 물론 부산</a:t>
            </a:r>
            <a:r>
              <a:rPr lang="en-US" altLang="ko-KR" sz="1400" dirty="0"/>
              <a:t>·</a:t>
            </a:r>
            <a:r>
              <a:rPr lang="ko-KR" altLang="en-US" sz="1400" dirty="0"/>
              <a:t>대구 등 지방으로까지 재개발</a:t>
            </a:r>
            <a:r>
              <a:rPr lang="en-US" altLang="ko-KR" sz="1400" dirty="0"/>
              <a:t>·</a:t>
            </a:r>
            <a:r>
              <a:rPr lang="ko-KR" altLang="en-US" sz="1400" dirty="0"/>
              <a:t>재건축 투자 열기가 확산하고 있다”며 “서울에선 </a:t>
            </a:r>
            <a:r>
              <a:rPr lang="ko-KR" altLang="en-US" sz="1400" dirty="0" err="1"/>
              <a:t>강남권</a:t>
            </a:r>
            <a:r>
              <a:rPr lang="ko-KR" altLang="en-US" sz="1400" dirty="0"/>
              <a:t> 재건축</a:t>
            </a:r>
            <a:r>
              <a:rPr lang="en-US" altLang="ko-KR" sz="1400" dirty="0"/>
              <a:t>, </a:t>
            </a:r>
            <a:r>
              <a:rPr lang="ko-KR" altLang="en-US" sz="1400" dirty="0"/>
              <a:t>서울 강북이나 지방에선 사업 속도가 빠른 재개발 단지를 눈여겨볼 만하다”고 말했다</a:t>
            </a:r>
            <a:r>
              <a:rPr lang="en-US" altLang="ko-KR" sz="1400" dirty="0"/>
              <a:t>.</a:t>
            </a:r>
            <a:endParaRPr lang="en-US" altLang="ko-KR" sz="1400" dirty="0">
              <a:effectLst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683568" y="1556792"/>
            <a:ext cx="2520280" cy="4094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재개발</a:t>
            </a:r>
            <a:r>
              <a:rPr lang="en-US" altLang="ko-KR" sz="1600" dirty="0" smtClean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재건축 부문</a:t>
            </a:r>
            <a:endParaRPr lang="en-US" altLang="ko-KR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43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36" y="290445"/>
            <a:ext cx="4217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하반기 부동산시장 전망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83568" y="1988840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err="1"/>
              <a:t>전세난과</a:t>
            </a:r>
            <a:r>
              <a:rPr lang="ko-KR" altLang="en-US" sz="1400" dirty="0"/>
              <a:t> 저금리의 영향으로 부동산시장이 전반적으로 활황세를 이어 갈 것이라는 전망이 많은 편이지만 변수가 없는 건 아니다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무엇보다 </a:t>
            </a:r>
            <a:r>
              <a:rPr lang="ko-KR" altLang="en-US" sz="1400" dirty="0"/>
              <a:t>가계대출이 부풀어 오르고 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분양 </a:t>
            </a:r>
            <a:r>
              <a:rPr lang="ko-KR" altLang="en-US" sz="1400" dirty="0"/>
              <a:t>물량이 급증하면서 일부 지역에선 공급 과잉에 대한 우려의 목소리마저 나온다</a:t>
            </a:r>
            <a:r>
              <a:rPr lang="en-US" altLang="ko-KR" sz="1400" dirty="0" smtClean="0"/>
              <a:t>.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err="1" smtClean="0"/>
              <a:t>미국발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금리 인상 가능성도 점점 커지고 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v"/>
            </a:pPr>
            <a:r>
              <a:rPr lang="ko-KR" altLang="en-US" sz="1400" dirty="0" smtClean="0"/>
              <a:t>명지대 </a:t>
            </a:r>
            <a:r>
              <a:rPr lang="ko-KR" altLang="en-US" sz="1400" dirty="0"/>
              <a:t>부동산학과 권대중 교수는 “가계대출이 </a:t>
            </a:r>
            <a:r>
              <a:rPr lang="en-US" altLang="ko-KR" sz="1400" dirty="0"/>
              <a:t>1000</a:t>
            </a:r>
            <a:r>
              <a:rPr lang="ko-KR" altLang="en-US" sz="1400" dirty="0"/>
              <a:t>조원을 넘어선 상태에서 금리가 상승세로 돌아서면 부동산시장이 직격탄을 맞을 수밖에 없으므로 부동산 투자는 시세차익보다 실수요 입장에서 접근해야 한다”고 조언했다</a:t>
            </a:r>
            <a:r>
              <a:rPr lang="en-US" altLang="ko-KR" sz="1400" dirty="0"/>
              <a:t>.</a:t>
            </a: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683568" y="1556792"/>
            <a:ext cx="2520280" cy="40947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ko-KR" altLang="en-US" sz="1600" dirty="0" smtClean="0">
                <a:solidFill>
                  <a:schemeClr val="bg1"/>
                </a:solidFill>
                <a:latin typeface="+mn-ea"/>
              </a:rPr>
              <a:t>종합</a:t>
            </a:r>
            <a:endParaRPr lang="en-US" altLang="ko-KR" sz="16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11F8-81AE-4770-8276-FEACF52C27C3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3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636</Words>
  <Application>Microsoft Office PowerPoint</Application>
  <PresentationFormat>화면 슬라이드 쇼(4:3)</PresentationFormat>
  <Paragraphs>60</Paragraphs>
  <Slides>7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yeonsuklee</dc:creator>
  <cp:lastModifiedBy>namhee kim</cp:lastModifiedBy>
  <cp:revision>65</cp:revision>
  <dcterms:created xsi:type="dcterms:W3CDTF">2011-04-24T06:40:13Z</dcterms:created>
  <dcterms:modified xsi:type="dcterms:W3CDTF">2015-10-13T09:03:37Z</dcterms:modified>
</cp:coreProperties>
</file>