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62" r:id="rId10"/>
    <p:sldId id="269" r:id="rId11"/>
    <p:sldId id="264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027"/>
    <a:srgbClr val="5B8EA7"/>
    <a:srgbClr val="5C8E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58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608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028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01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863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4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26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590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267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670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83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FE615-735A-4100-8C35-1B74090ABEE0}" type="datetimeFigureOut">
              <a:rPr lang="ko-KR" altLang="en-US" smtClean="0"/>
              <a:t>2015-06-07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28BF1-B5B0-4DA8-94D8-875B9EFB4F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58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3.wdp"/><Relationship Id="rId7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3.wdp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microsoft.com/office/2007/relationships/hdphoto" Target="../media/hdphoto3.wdp"/><Relationship Id="rId7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microsoft.com/office/2007/relationships/hdphoto" Target="../media/hdphoto3.wdp"/><Relationship Id="rId7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87302" y="1684762"/>
            <a:ext cx="6076709" cy="1416444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83238" y="1739198"/>
            <a:ext cx="56428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600" dirty="0" smtClean="0">
                <a:latin typeface="a옛날목욕탕B" pitchFamily="18" charset="-127"/>
                <a:ea typeface="a옛날목욕탕B" pitchFamily="18" charset="-127"/>
              </a:rPr>
              <a:t>교생실습 </a:t>
            </a:r>
            <a:r>
              <a:rPr lang="ko-KR" altLang="en-US" sz="6600" dirty="0" err="1" smtClean="0">
                <a:latin typeface="a옛날목욕탕B" pitchFamily="18" charset="-127"/>
                <a:ea typeface="a옛날목욕탕B" pitchFamily="18" charset="-127"/>
              </a:rPr>
              <a:t>평가회</a:t>
            </a:r>
            <a:endParaRPr lang="ko-KR" altLang="en-US" sz="6600" dirty="0">
              <a:latin typeface="a옛날목욕탕B" pitchFamily="18" charset="-127"/>
              <a:ea typeface="a옛날목욕탕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0977" y="3279507"/>
            <a:ext cx="16995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부산 은애학교 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algn="r"/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정미화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endParaRPr lang="ko-KR" altLang="en-US" sz="2000" dirty="0">
              <a:latin typeface="정ExtraBold" panose="02030600000101010101" pitchFamily="18" charset="-127"/>
              <a:ea typeface="정ExtraBold" panose="02030600000101010101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43568" y="6654056"/>
            <a:ext cx="1499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latin typeface="+mj-ea"/>
                <a:ea typeface="+mj-ea"/>
              </a:rPr>
              <a:t> </a:t>
            </a:r>
            <a:r>
              <a:rPr lang="en-US" altLang="ko-KR" sz="1100" dirty="0" smtClean="0">
                <a:latin typeface="+mj-ea"/>
                <a:ea typeface="+mj-ea"/>
              </a:rPr>
              <a:t>Designed by </a:t>
            </a:r>
            <a:r>
              <a:rPr lang="en-US" altLang="ko-KR" sz="1100" dirty="0" err="1" smtClean="0">
                <a:latin typeface="+mj-ea"/>
                <a:ea typeface="+mj-ea"/>
              </a:rPr>
              <a:t>ccjhde</a:t>
            </a:r>
            <a:endParaRPr lang="ko-KR" altLang="en-US" sz="11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54616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312725" y="59003"/>
            <a:ext cx="2103904" cy="475259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5. </a:t>
            </a:r>
            <a:r>
              <a:rPr lang="ko-KR" altLang="en-US" sz="2800" dirty="0" smtClean="0">
                <a:solidFill>
                  <a:schemeClr val="accent1">
                    <a:lumMod val="75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사진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912" y="273226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51248" y="335559"/>
            <a:ext cx="721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다섯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264238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62902"/>
            <a:ext cx="300379" cy="281047"/>
          </a:xfrm>
          <a:prstGeom prst="rect">
            <a:avLst/>
          </a:prstGeom>
        </p:spPr>
      </p:pic>
      <p:pic>
        <p:nvPicPr>
          <p:cNvPr id="4098" name="Picture 2" descr="C:\Users\정미화\Desktop\P20150529_080323000_28CAFF7B-A659-4A1A-A26A-9EEEE7CA491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16" y="729695"/>
            <a:ext cx="4169825" cy="312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정미화\Desktop\P20150602_151821000_CD592797-0BA9-48BC-8FF9-866F44FBE4F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371" y="729695"/>
            <a:ext cx="4425487" cy="312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정미화\Desktop\P20150602_153106000_8C85E656-6DC0-4345-9EDC-688EF54F067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677" y="3619106"/>
            <a:ext cx="4346470" cy="289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8790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대체 처리 1"/>
          <p:cNvSpPr/>
          <p:nvPr/>
        </p:nvSpPr>
        <p:spPr>
          <a:xfrm>
            <a:off x="3530487" y="5143124"/>
            <a:ext cx="5339193" cy="1416444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492416" y="5320080"/>
            <a:ext cx="37721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 smtClean="0">
                <a:latin typeface="a옛날목욕탕B" pitchFamily="18" charset="-127"/>
                <a:ea typeface="a옛날목욕탕B" pitchFamily="18" charset="-127"/>
              </a:rPr>
              <a:t>Thank U</a:t>
            </a:r>
            <a:endParaRPr lang="ko-KR" altLang="en-US" sz="6600" dirty="0">
              <a:latin typeface="a옛날목욕탕B" pitchFamily="18" charset="-127"/>
              <a:ea typeface="a옛날목욕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31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76" b="99697" l="10000" r="49141">
                        <a14:backgroundMark x1="31641" y1="93020" x2="31641" y2="93020"/>
                        <a14:backgroundMark x1="17188" y1="74962" x2="17188" y2="74962"/>
                        <a14:backgroundMark x1="21250" y1="10774" x2="21250" y2="10774"/>
                        <a14:backgroundMark x1="21484" y1="8649" x2="21484" y2="8649"/>
                        <a14:backgroundMark x1="34297" y1="8194" x2="34297" y2="81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917" y="5407759"/>
            <a:ext cx="2403584" cy="1237470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458" y="5407759"/>
            <a:ext cx="2406869" cy="1241042"/>
          </a:xfrm>
          <a:prstGeom prst="rect">
            <a:avLst/>
          </a:prstGeom>
        </p:spPr>
      </p:pic>
      <p:sp>
        <p:nvSpPr>
          <p:cNvPr id="28" name="순서도: 대체 처리 27"/>
          <p:cNvSpPr/>
          <p:nvPr/>
        </p:nvSpPr>
        <p:spPr>
          <a:xfrm>
            <a:off x="174949" y="224320"/>
            <a:ext cx="2159950" cy="597483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51689" y="130821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smtClean="0">
                <a:solidFill>
                  <a:srgbClr val="5C8EA7"/>
                </a:solidFill>
                <a:latin typeface="a옛날목욕탕B" pitchFamily="18" charset="-127"/>
                <a:ea typeface="a옛날목욕탕B" pitchFamily="18" charset="-127"/>
              </a:rPr>
              <a:t>I</a:t>
            </a:r>
            <a:r>
              <a:rPr lang="en-US" altLang="ko-KR" sz="2800" dirty="0" smtClean="0">
                <a:latin typeface="a옛날목욕탕B" pitchFamily="18" charset="-127"/>
                <a:ea typeface="a옛날목욕탕B" pitchFamily="18" charset="-127"/>
              </a:rPr>
              <a:t>NDEX</a:t>
            </a:r>
            <a:endParaRPr lang="ko-KR" altLang="en-US" sz="2800" dirty="0">
              <a:latin typeface="a옛날목욕탕B" pitchFamily="18" charset="-127"/>
              <a:ea typeface="a옛날목욕탕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5564" y="1606731"/>
            <a:ext cx="529045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기억할 것</a:t>
            </a:r>
            <a:endParaRPr lang="en-US" altLang="ko-KR" sz="32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342900" indent="-342900">
              <a:buAutoNum type="arabicPeriod"/>
            </a:pPr>
            <a:endParaRPr lang="en-US" altLang="ko-KR" sz="32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복장</a:t>
            </a:r>
            <a:endParaRPr lang="en-US" altLang="ko-KR" sz="32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342900" indent="-342900">
              <a:buAutoNum type="arabicPeriod"/>
            </a:pPr>
            <a:endParaRPr lang="en-US" altLang="ko-KR" sz="32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유아들의 하루 일과 예시</a:t>
            </a:r>
            <a:endParaRPr lang="en-US" altLang="ko-KR" sz="32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342900" indent="-342900">
              <a:buAutoNum type="arabicPeriod"/>
            </a:pPr>
            <a:endParaRPr lang="en-US" altLang="ko-KR" sz="32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수업</a:t>
            </a:r>
            <a:r>
              <a:rPr lang="en-US" altLang="ko-KR" sz="3200" dirty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en-US" altLang="ko-KR" sz="3200" dirty="0" smtClean="0">
                <a:latin typeface="a옛날목욕탕B" pitchFamily="18" charset="-127"/>
                <a:ea typeface="a옛날목욕탕B" pitchFamily="18" charset="-127"/>
              </a:rPr>
              <a:t>(</a:t>
            </a: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지도안 예시</a:t>
            </a:r>
            <a:r>
              <a:rPr lang="en-US" altLang="ko-KR" sz="3200" dirty="0" smtClean="0">
                <a:latin typeface="a옛날목욕탕B" pitchFamily="18" charset="-127"/>
                <a:ea typeface="a옛날목욕탕B" pitchFamily="18" charset="-127"/>
              </a:rPr>
              <a:t>, </a:t>
            </a: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짜는 팁</a:t>
            </a:r>
            <a:r>
              <a:rPr lang="en-US" altLang="ko-KR" sz="3200" dirty="0" smtClean="0">
                <a:latin typeface="a옛날목욕탕B" pitchFamily="18" charset="-127"/>
                <a:ea typeface="a옛날목욕탕B" pitchFamily="18" charset="-127"/>
              </a:rPr>
              <a:t>)</a:t>
            </a:r>
            <a:endParaRPr lang="ko-KR" altLang="en-US" sz="3200" dirty="0">
              <a:latin typeface="a옛날목욕탕B" pitchFamily="18" charset="-127"/>
              <a:ea typeface="a옛날목욕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18683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208222" y="48000"/>
            <a:ext cx="2534194" cy="53683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87677" y="-2425"/>
            <a:ext cx="2323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 smtClean="0">
                <a:latin typeface="a옛날목욕탕B" pitchFamily="18" charset="-127"/>
                <a:ea typeface="a옛날목욕탕B" pitchFamily="18" charset="-127"/>
              </a:rPr>
              <a:t>1. </a:t>
            </a:r>
            <a:r>
              <a:rPr lang="ko-KR" altLang="en-US" sz="3200" dirty="0" smtClean="0">
                <a:latin typeface="a옛날목욕탕B" pitchFamily="18" charset="-127"/>
                <a:ea typeface="a옛날목욕탕B" pitchFamily="18" charset="-127"/>
              </a:rPr>
              <a:t>기억할 것</a:t>
            </a:r>
            <a:endParaRPr lang="ko-KR" altLang="en-US" sz="3200" dirty="0"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94" y="260264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13389" y="335559"/>
            <a:ext cx="721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첫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62902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264238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264238"/>
            <a:ext cx="300379" cy="2810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8606" y="836016"/>
            <a:ext cx="714544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모든 일에 무조건 열심히 할 것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모르는 것은 선생님께 무조건 물어보기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유</a:t>
            </a:r>
            <a:r>
              <a:rPr lang="ko-KR" altLang="en-US" sz="2000" dirty="0">
                <a:latin typeface="a옛날목욕탕B" pitchFamily="18" charset="-127"/>
                <a:ea typeface="a옛날목욕탕B" pitchFamily="18" charset="-127"/>
              </a:rPr>
              <a:t>아</a:t>
            </a: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들의 행동에 대해 옳은 것</a:t>
            </a:r>
            <a:r>
              <a:rPr lang="en-US" altLang="ko-KR" sz="2000" dirty="0" smtClean="0">
                <a:latin typeface="a옛날목욕탕B" pitchFamily="18" charset="-127"/>
                <a:ea typeface="a옛날목욕탕B" pitchFamily="18" charset="-127"/>
              </a:rPr>
              <a:t>, </a:t>
            </a: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잘못된 것은 </a:t>
            </a:r>
            <a:r>
              <a:rPr lang="ko-KR" altLang="en-US" sz="2000" dirty="0" err="1" smtClean="0">
                <a:latin typeface="a옛날목욕탕B" pitchFamily="18" charset="-127"/>
                <a:ea typeface="a옛날목욕탕B" pitchFamily="18" charset="-127"/>
              </a:rPr>
              <a:t>바로하기</a:t>
            </a: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en-US" altLang="ko-KR" sz="2000" dirty="0" smtClean="0">
                <a:latin typeface="a옛날목욕탕B" pitchFamily="18" charset="-127"/>
                <a:ea typeface="a옛날목욕탕B" pitchFamily="18" charset="-127"/>
              </a:rPr>
              <a:t>(</a:t>
            </a: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교생이라고 무조건 다 받아주지 말기</a:t>
            </a:r>
            <a:r>
              <a:rPr lang="en-US" altLang="ko-KR" sz="2000" dirty="0" smtClean="0">
                <a:latin typeface="a옛날목욕탕B" pitchFamily="18" charset="-127"/>
                <a:ea typeface="a옛날목욕탕B" pitchFamily="18" charset="-127"/>
              </a:rPr>
              <a:t>)</a:t>
            </a:r>
          </a:p>
          <a:p>
            <a:pPr marL="285750" indent="-285750">
              <a:buFontTx/>
              <a:buChar char="-"/>
            </a:pP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눈치가 빠를 것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선생님이 시키지 않은 일은 되도록 하지 않기 </a:t>
            </a:r>
            <a:r>
              <a:rPr lang="en-US" altLang="ko-KR" sz="2000" dirty="0" smtClean="0">
                <a:latin typeface="a옛날목욕탕B" pitchFamily="18" charset="-127"/>
                <a:ea typeface="a옛날목욕탕B" pitchFamily="18" charset="-127"/>
              </a:rPr>
              <a:t>(</a:t>
            </a: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예 유아들이 가지고 온 약을 선생님께서 점심시간에 먹이지 않았다고 해서 교생이 먹이지 않기</a:t>
            </a:r>
            <a:r>
              <a:rPr lang="en-US" altLang="ko-KR" sz="2000" dirty="0" smtClean="0">
                <a:latin typeface="a옛날목욕탕B" pitchFamily="18" charset="-127"/>
                <a:ea typeface="a옛날목욕탕B" pitchFamily="18" charset="-127"/>
              </a:rPr>
              <a:t>)</a:t>
            </a:r>
            <a:endParaRPr lang="en-US" altLang="ko-KR" dirty="0"/>
          </a:p>
          <a:p>
            <a:pPr marL="285750" indent="-285750">
              <a:buFontTx/>
              <a:buChar char="-"/>
            </a:pP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학교 모든 선생님</a:t>
            </a:r>
            <a:r>
              <a:rPr lang="en-US" altLang="ko-KR" sz="2000" dirty="0" smtClean="0">
                <a:latin typeface="a옛날목욕탕B" pitchFamily="18" charset="-127"/>
                <a:ea typeface="a옛날목욕탕B" pitchFamily="18" charset="-127"/>
              </a:rPr>
              <a:t>, </a:t>
            </a: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선생님이 아니더라도 학교 모든 분들께 웃는 얼굴로 인사 잘하기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sz="2000" dirty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2000" dirty="0" smtClean="0">
                <a:latin typeface="a옛날목욕탕B" pitchFamily="18" charset="-127"/>
                <a:ea typeface="a옛날목욕탕B" pitchFamily="18" charset="-127"/>
              </a:rPr>
              <a:t>교생선생님들끼리의 사이도 중요</a:t>
            </a:r>
            <a:endParaRPr lang="en-US" altLang="ko-KR" sz="2000" dirty="0" smtClean="0">
              <a:latin typeface="a옛날목욕탕B" pitchFamily="18" charset="-127"/>
              <a:ea typeface="a옛날목욕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86571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201710" y="68010"/>
            <a:ext cx="1716888" cy="477275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05244" y="36764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2. </a:t>
            </a:r>
            <a:r>
              <a:rPr lang="ko-KR" altLang="en-US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복장</a:t>
            </a:r>
            <a:endParaRPr lang="ko-KR" altLang="en-US" sz="2800" dirty="0"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542" y="194949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25118" y="335559"/>
            <a:ext cx="721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두</a:t>
            </a:r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62902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264238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264238"/>
            <a:ext cx="300379" cy="2810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362" y="1227909"/>
            <a:ext cx="65912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과하지 않고 단정하게 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되도록이면 편한 복장 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학교마다 차이가 있음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(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다른 어떤 학교는 여자 교생은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슬랙스도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안된다고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함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)</a:t>
            </a: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학교 가서  활동복으로 갈아입음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활동복</a:t>
            </a:r>
            <a:r>
              <a:rPr lang="ko-KR" altLang="en-US" dirty="0">
                <a:latin typeface="a옛날목욕탕B" pitchFamily="18" charset="-127"/>
                <a:ea typeface="a옛날목욕탕B" pitchFamily="18" charset="-127"/>
              </a:rPr>
              <a:t>은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위에는 단체로 맞춘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카라티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,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하의는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츄리닝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많이 살 필요는 없고 학교 다닐 때 입던 단정한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슬랙스나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블라우스 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,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셔츠 입어도 상관없음</a:t>
            </a:r>
            <a:endParaRPr lang="ko-KR" altLang="en-US" dirty="0">
              <a:latin typeface="a옛날목욕탕B" pitchFamily="18" charset="-127"/>
              <a:ea typeface="a옛날목욕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74440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695009" y="3719351"/>
            <a:ext cx="1169043" cy="1422703"/>
          </a:xfrm>
          <a:prstGeom prst="rect">
            <a:avLst/>
          </a:prstGeom>
        </p:spPr>
      </p:pic>
      <p:sp>
        <p:nvSpPr>
          <p:cNvPr id="6" name="순서도: 대체 처리 5"/>
          <p:cNvSpPr/>
          <p:nvPr/>
        </p:nvSpPr>
        <p:spPr>
          <a:xfrm>
            <a:off x="260054" y="66027"/>
            <a:ext cx="4514410" cy="526976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87538" y="87949"/>
            <a:ext cx="4179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3. </a:t>
            </a:r>
            <a:r>
              <a:rPr lang="ko-KR" altLang="en-US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유아들의 하루 일과 예시</a:t>
            </a:r>
            <a:endParaRPr lang="ko-KR" altLang="en-US" sz="2800" dirty="0"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160" y="238129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03291" y="335559"/>
            <a:ext cx="721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세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62902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264238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264238"/>
            <a:ext cx="300379" cy="281047"/>
          </a:xfrm>
          <a:prstGeom prst="rect">
            <a:avLst/>
          </a:prstGeom>
        </p:spPr>
      </p:pic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69217"/>
              </p:ext>
            </p:extLst>
          </p:nvPr>
        </p:nvGraphicFramePr>
        <p:xfrm>
          <a:off x="487538" y="809054"/>
          <a:ext cx="8347181" cy="5843298"/>
        </p:xfrm>
        <a:graphic>
          <a:graphicData uri="http://schemas.openxmlformats.org/drawingml/2006/table">
            <a:tbl>
              <a:tblPr/>
              <a:tblGrid>
                <a:gridCol w="1727126"/>
                <a:gridCol w="1324011"/>
                <a:gridCol w="1324011"/>
                <a:gridCol w="1324011"/>
                <a:gridCol w="1324011"/>
                <a:gridCol w="1324011"/>
              </a:tblGrid>
              <a:tr h="47364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금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6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1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(9:00~10:00)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전체모임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자유선택활동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6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2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(10:10~10:50)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생활실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도서실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통합교육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심리실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6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3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(11:00~11:40)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신나는 교실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신나는 교실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866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점심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(11:50~12:30)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6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4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(12:40~13:10)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놀이실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점심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감각실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6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5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(13:20~14:00)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a옛날목욕탕B" pitchFamily="18" charset="-127"/>
                          <a:ea typeface="a옛날목욕탕B" pitchFamily="18" charset="-127"/>
                        </a:rPr>
                        <a:t>음악실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a옛날목욕탕B" pitchFamily="18" charset="-127"/>
                        <a:ea typeface="a옛날목욕탕B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339975" y="22907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47250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312725" y="24442"/>
            <a:ext cx="1658611" cy="523058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0568" y="12394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4. </a:t>
            </a:r>
            <a:r>
              <a:rPr lang="ko-KR" altLang="en-US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수업</a:t>
            </a:r>
            <a:endParaRPr lang="ko-KR" altLang="en-US" sz="2800" dirty="0"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383" y="213601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3409" y="335559"/>
            <a:ext cx="721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네</a:t>
            </a:r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62902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264238"/>
            <a:ext cx="300379" cy="2810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0891" y="1188720"/>
            <a:ext cx="807284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1~2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주는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관찰 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(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하지만 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2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주차부터 거의 하루에 하나씩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)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r>
              <a:rPr lang="en-US" altLang="ko-KR" dirty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   3~4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주는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수업 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(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4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주 연구수업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)</a:t>
            </a:r>
          </a:p>
          <a:p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수업은 거의 누리과정 영역별로 하나씩 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(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담임선생님에 따라 많이 다름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)</a:t>
            </a:r>
          </a:p>
          <a:p>
            <a:pPr marL="285750" indent="-285750">
              <a:buFontTx/>
              <a:buChar char="-"/>
            </a:pPr>
            <a:endParaRPr lang="en-US" altLang="ko-KR" dirty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담임선생님께 지도서 빌려서 보면 도움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ko-KR" altLang="en-US" dirty="0">
                <a:latin typeface="a옛날목욕탕B" pitchFamily="18" charset="-127"/>
                <a:ea typeface="a옛날목욕탕B" pitchFamily="18" charset="-127"/>
              </a:rPr>
              <a:t>미리 하고 싶은 수업을 몇 개 정해가면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편함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아이들의 선호도를 잘 활용할 것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수준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,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목표 정하는 것이 제일 중요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endParaRPr lang="en-US" altLang="ko-KR" dirty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활동목표판을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쓸 경우 글자만 쓰지 말고 사물을 함께 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사용하기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>
              <a:latin typeface="a옛날목욕탕B" pitchFamily="18" charset="-127"/>
              <a:ea typeface="a옛날목욕탕B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지도서 유의점 꼼꼼하게</a:t>
            </a:r>
            <a:r>
              <a:rPr lang="en-US" altLang="ko-KR" dirty="0" smtClean="0">
                <a:latin typeface="a옛날목욕탕B" pitchFamily="18" charset="-127"/>
                <a:ea typeface="a옛날목욕탕B" pitchFamily="18" charset="-127"/>
              </a:rPr>
              <a:t>, </a:t>
            </a:r>
            <a:r>
              <a:rPr lang="ko-KR" altLang="en-US" dirty="0" err="1" smtClean="0">
                <a:latin typeface="a옛날목욕탕B" pitchFamily="18" charset="-127"/>
                <a:ea typeface="a옛날목욕탕B" pitchFamily="18" charset="-127"/>
              </a:rPr>
              <a:t>실무원</a:t>
            </a:r>
            <a:r>
              <a:rPr lang="ko-KR" altLang="en-US" dirty="0" smtClean="0">
                <a:latin typeface="a옛날목욕탕B" pitchFamily="18" charset="-127"/>
                <a:ea typeface="a옛날목욕탕B" pitchFamily="18" charset="-127"/>
              </a:rPr>
              <a:t> 활용 잘하기</a:t>
            </a:r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  <a:p>
            <a:endParaRPr lang="en-US" altLang="ko-KR" dirty="0" smtClean="0">
              <a:latin typeface="a옛날목욕탕B" pitchFamily="18" charset="-127"/>
              <a:ea typeface="a옛날목욕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14755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312725" y="24442"/>
            <a:ext cx="1658611" cy="523058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0568" y="12394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4. </a:t>
            </a:r>
            <a:r>
              <a:rPr lang="ko-KR" altLang="en-US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수업</a:t>
            </a:r>
            <a:endParaRPr lang="ko-KR" altLang="en-US" sz="2800" dirty="0"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383" y="213601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3409" y="335559"/>
            <a:ext cx="721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네</a:t>
            </a:r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62902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264238"/>
            <a:ext cx="300379" cy="281047"/>
          </a:xfrm>
          <a:prstGeom prst="rect">
            <a:avLst/>
          </a:prstGeom>
        </p:spPr>
      </p:pic>
      <p:pic>
        <p:nvPicPr>
          <p:cNvPr id="2050" name="Picture 2" descr="C:\Users\정미화\Desktop\P20150601_161128073_CCDF13CC-4097-4B8D-8588-52948450481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68" y="653447"/>
            <a:ext cx="3775181" cy="283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정미화\Desktop\P20150601_161135881_7C5BDE46-784B-4690-8201-CD24A0B23B2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72" y="3599345"/>
            <a:ext cx="3911101" cy="293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정미화\Desktop\P20150601_161152279_7CD2564D-CDE2-45E0-8B10-6DD19FAE852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787" y="986142"/>
            <a:ext cx="3851093" cy="289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7068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312725" y="24442"/>
            <a:ext cx="1658611" cy="523058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0568" y="12394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4. </a:t>
            </a:r>
            <a:r>
              <a:rPr lang="ko-KR" altLang="en-US" sz="2800" dirty="0" smtClean="0">
                <a:solidFill>
                  <a:srgbClr val="5B8EA7"/>
                </a:solidFill>
                <a:latin typeface="a옛날목욕탕B" pitchFamily="18" charset="-127"/>
                <a:ea typeface="a옛날목욕탕B" pitchFamily="18" charset="-127"/>
              </a:rPr>
              <a:t>수업</a:t>
            </a:r>
            <a:endParaRPr lang="ko-KR" altLang="en-US" sz="2800" dirty="0"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383" y="213601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3409" y="335559"/>
            <a:ext cx="7214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네</a:t>
            </a:r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62902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264238"/>
            <a:ext cx="300379" cy="281047"/>
          </a:xfrm>
          <a:prstGeom prst="rect">
            <a:avLst/>
          </a:prstGeom>
        </p:spPr>
      </p:pic>
      <p:pic>
        <p:nvPicPr>
          <p:cNvPr id="13" name="Picture 5" descr="C:\Users\정미화\Desktop\P20150601_161207042_6901F941-737F-4B4A-BC1D-D4FD15B0624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18" y="670070"/>
            <a:ext cx="3129036" cy="23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정미화\Desktop\P20150601_161251706_5F8F2F79-8D55-4A37-ACEF-C2F3F9A39D8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74" y="803785"/>
            <a:ext cx="4331395" cy="325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C:\Users\정미화\Desktop\P20150601_161108712_F9310B99-6943-4C1B-AA0C-389C630B43ED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5" y="3194950"/>
            <a:ext cx="4352130" cy="320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442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대체 처리 5"/>
          <p:cNvSpPr/>
          <p:nvPr/>
        </p:nvSpPr>
        <p:spPr>
          <a:xfrm>
            <a:off x="312725" y="59003"/>
            <a:ext cx="2103904" cy="475259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chemeClr val="accent1">
                    <a:lumMod val="75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5. </a:t>
            </a:r>
            <a:r>
              <a:rPr lang="ko-KR" altLang="en-US" sz="2800" dirty="0" smtClean="0">
                <a:solidFill>
                  <a:schemeClr val="accent1">
                    <a:lumMod val="75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사진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9" b="98011" l="47852" r="89502">
                        <a14:backgroundMark x1="56201" y1="62689" x2="56201" y2="62689"/>
                        <a14:backgroundMark x1="83789" y1="63163" x2="83789" y2="63163"/>
                        <a14:backgroundMark x1="61523" y1="8712" x2="61523" y2="8712"/>
                        <a14:backgroundMark x1="74707" y1="5492" x2="74707" y2="5492"/>
                        <a14:backgroundMark x1="78857" y1="8712" x2="78857" y2="8712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912" y="273226"/>
            <a:ext cx="885274" cy="456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51248" y="335559"/>
            <a:ext cx="721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50000"/>
                  </a:schemeClr>
                </a:solidFill>
                <a:latin typeface="a옛날목욕탕B" pitchFamily="18" charset="-127"/>
                <a:ea typeface="a옛날목욕탕B" pitchFamily="18" charset="-127"/>
              </a:rPr>
              <a:t>다섯 번째</a:t>
            </a:r>
            <a:endParaRPr lang="ko-KR" altLang="en-US" sz="1100" dirty="0">
              <a:solidFill>
                <a:schemeClr val="accent1">
                  <a:lumMod val="50000"/>
                </a:schemeClr>
              </a:solidFill>
              <a:latin typeface="a옛날목욕탕B" pitchFamily="18" charset="-127"/>
              <a:ea typeface="a옛날목욕탕B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" t="10486" r="73215" b="51938"/>
          <a:stretch/>
        </p:blipFill>
        <p:spPr>
          <a:xfrm>
            <a:off x="6277193" y="264238"/>
            <a:ext cx="300379" cy="281047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0" t="10486" r="50088" b="51938"/>
          <a:stretch/>
        </p:blipFill>
        <p:spPr>
          <a:xfrm>
            <a:off x="6768334" y="264238"/>
            <a:ext cx="300379" cy="281047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6" t="10486" r="25452" b="51938"/>
          <a:stretch/>
        </p:blipFill>
        <p:spPr>
          <a:xfrm>
            <a:off x="7259474" y="264238"/>
            <a:ext cx="300379" cy="281047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1" t="10486" r="2827" b="51938"/>
          <a:stretch/>
        </p:blipFill>
        <p:spPr>
          <a:xfrm>
            <a:off x="7750615" y="264238"/>
            <a:ext cx="300379" cy="28104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52253" r="73717" b="10171"/>
          <a:stretch/>
        </p:blipFill>
        <p:spPr>
          <a:xfrm>
            <a:off x="8241755" y="62902"/>
            <a:ext cx="300379" cy="281047"/>
          </a:xfrm>
          <a:prstGeom prst="rect">
            <a:avLst/>
          </a:prstGeom>
        </p:spPr>
      </p:pic>
      <p:pic>
        <p:nvPicPr>
          <p:cNvPr id="3074" name="Picture 2" descr="C:\Users\정미화\Desktop\P20150527_114507246_1E5A870B-EC73-430E-98CA-40F9234D3F5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5" y="628132"/>
            <a:ext cx="3401956" cy="255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정미화\Desktop\P20150601_114021000_5CE5E346-DB59-4628-ADC5-22CC6B50E8A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076" y="628133"/>
            <a:ext cx="5133044" cy="255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정미화\Desktop\P20150602_125103636_FD4476D3-9DA3-4D37-B047-CDDB86923AC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25" y="3303326"/>
            <a:ext cx="4199634" cy="31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정미화\Desktop\P20150602_094219477_74B6C816-CE6E-4F27-820A-9D903D52BBFB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749" y="3303326"/>
            <a:ext cx="4053953" cy="304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2372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299</Words>
  <Application>Microsoft Office PowerPoint</Application>
  <PresentationFormat>화면 슬라이드 쇼(4:3)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Cho chunjae</dc:creator>
  <cp:lastModifiedBy>정미화</cp:lastModifiedBy>
  <cp:revision>35</cp:revision>
  <dcterms:created xsi:type="dcterms:W3CDTF">2014-02-03T15:43:13Z</dcterms:created>
  <dcterms:modified xsi:type="dcterms:W3CDTF">2015-06-07T09:32:15Z</dcterms:modified>
</cp:coreProperties>
</file>